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547" r:id="rId17"/>
    <p:sldId id="493" r:id="rId18"/>
    <p:sldId id="494" r:id="rId19"/>
    <p:sldId id="495" r:id="rId20"/>
    <p:sldId id="497" r:id="rId21"/>
    <p:sldId id="498" r:id="rId22"/>
    <p:sldId id="508" r:id="rId23"/>
    <p:sldId id="507" r:id="rId24"/>
    <p:sldId id="532" r:id="rId25"/>
    <p:sldId id="546" r:id="rId26"/>
    <p:sldId id="545" r:id="rId27"/>
    <p:sldId id="548" r:id="rId28"/>
    <p:sldId id="549" r:id="rId29"/>
    <p:sldId id="513" r:id="rId30"/>
    <p:sldId id="531" r:id="rId31"/>
    <p:sldId id="530" r:id="rId32"/>
    <p:sldId id="541" r:id="rId33"/>
    <p:sldId id="533" r:id="rId34"/>
    <p:sldId id="542" r:id="rId35"/>
    <p:sldId id="539" r:id="rId36"/>
    <p:sldId id="537" r:id="rId37"/>
    <p:sldId id="540" r:id="rId38"/>
    <p:sldId id="534" r:id="rId39"/>
    <p:sldId id="514" r:id="rId40"/>
    <p:sldId id="544" r:id="rId41"/>
    <p:sldId id="543" r:id="rId42"/>
    <p:sldId id="538" r:id="rId43"/>
    <p:sldId id="536" r:id="rId44"/>
    <p:sldId id="511" r:id="rId45"/>
    <p:sldId id="509" r:id="rId46"/>
    <p:sldId id="535" r:id="rId47"/>
    <p:sldId id="512" r:id="rId48"/>
    <p:sldId id="496" r:id="rId49"/>
    <p:sldId id="489" r:id="rId50"/>
    <p:sldId id="367" r:id="rId51"/>
    <p:sldId id="370" r:id="rId52"/>
    <p:sldId id="371" r:id="rId53"/>
    <p:sldId id="482" r:id="rId54"/>
    <p:sldId id="479" r:id="rId55"/>
    <p:sldId id="520" r:id="rId56"/>
    <p:sldId id="521" r:id="rId57"/>
    <p:sldId id="516" r:id="rId58"/>
    <p:sldId id="517" r:id="rId59"/>
    <p:sldId id="372" r:id="rId60"/>
    <p:sldId id="369" r:id="rId61"/>
    <p:sldId id="373" r:id="rId62"/>
    <p:sldId id="374" r:id="rId63"/>
    <p:sldId id="375" r:id="rId64"/>
    <p:sldId id="376" r:id="rId65"/>
    <p:sldId id="377" r:id="rId66"/>
    <p:sldId id="378" r:id="rId67"/>
    <p:sldId id="322" r:id="rId68"/>
    <p:sldId id="515" r:id="rId69"/>
    <p:sldId id="518" r:id="rId70"/>
    <p:sldId id="519" r:id="rId71"/>
    <p:sldId id="522" r:id="rId72"/>
    <p:sldId id="529" r:id="rId7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7" autoAdjust="0"/>
    <p:restoredTop sz="95755"/>
  </p:normalViewPr>
  <p:slideViewPr>
    <p:cSldViewPr snapToGrid="0" snapToObjects="1">
      <p:cViewPr varScale="1">
        <p:scale>
          <a:sx n="111" d="100"/>
          <a:sy n="111" d="100"/>
        </p:scale>
        <p:origin x="126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18.12.2025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habr.com/ru/articles/539312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github.com/LAION-AI/CLIP_benchmar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 smtClean="0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6327656" y="6322126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9209160" y="5968312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Augmentation </a:t>
            </a:r>
            <a:r>
              <a:rPr lang="en" b="1" i="0" dirty="0" smtClean="0">
                <a:solidFill>
                  <a:schemeClr val="bg1"/>
                </a:solidFill>
                <a:effectLst/>
              </a:rPr>
              <a:t>Prediction</a:t>
            </a:r>
            <a:endParaRPr lang="en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4" y="3847141"/>
            <a:ext cx="3930613" cy="27614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19" y="3847141"/>
            <a:ext cx="3887783" cy="27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16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sz="4800" b="1" dirty="0" smtClean="0">
                <a:solidFill>
                  <a:schemeClr val="bg1"/>
                </a:solidFill>
              </a:rPr>
              <a:t>self-DIstillation </a:t>
            </a:r>
            <a:r>
              <a:rPr lang="en" sz="4800" b="1" dirty="0">
                <a:solidFill>
                  <a:schemeClr val="bg1"/>
                </a:solidFill>
              </a:rPr>
              <a:t>with </a:t>
            </a:r>
            <a:r>
              <a:rPr lang="en" sz="4800" b="1" dirty="0" smtClean="0">
                <a:solidFill>
                  <a:schemeClr val="bg1"/>
                </a:solidFill>
              </a:rPr>
              <a:t>NO</a:t>
            </a:r>
            <a:r>
              <a:rPr lang="en" sz="4800" b="1" dirty="0">
                <a:solidFill>
                  <a:schemeClr val="bg1"/>
                </a:solidFill>
              </a:rPr>
              <a:t> 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74" y="871774"/>
            <a:ext cx="1192418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2400" b="1" dirty="0" smtClean="0">
                <a:solidFill>
                  <a:schemeClr val="bg1"/>
                </a:solidFill>
              </a:rPr>
              <a:t>Идея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DINO </a:t>
            </a:r>
            <a:r>
              <a:rPr lang="en-US" sz="2400" dirty="0" smtClean="0">
                <a:solidFill>
                  <a:schemeClr val="bg1"/>
                </a:solidFill>
              </a:rPr>
              <a:t>-</a:t>
            </a:r>
            <a:r>
              <a:rPr lang="ru-RU" sz="2400" dirty="0" smtClean="0">
                <a:solidFill>
                  <a:schemeClr val="bg1"/>
                </a:solidFill>
              </a:rPr>
              <a:t> самообучени</a:t>
            </a:r>
            <a:r>
              <a:rPr lang="ru-RU" sz="2400" dirty="0">
                <a:solidFill>
                  <a:schemeClr val="bg1"/>
                </a:solidFill>
              </a:rPr>
              <a:t>е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средствам подстраивайся двух </a:t>
            </a:r>
            <a:r>
              <a:rPr lang="ru-RU" sz="2400" dirty="0" smtClean="0">
                <a:solidFill>
                  <a:schemeClr val="bg1"/>
                </a:solidFill>
              </a:rPr>
              <a:t>сетей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400" dirty="0" err="1" smtClean="0">
                <a:solidFill>
                  <a:schemeClr val="bg1"/>
                </a:solidFill>
              </a:rPr>
              <a:t>Самодистилляция</a:t>
            </a:r>
            <a:r>
              <a:rPr lang="ru-RU" sz="2400" dirty="0" smtClean="0">
                <a:solidFill>
                  <a:schemeClr val="bg1"/>
                </a:solidFill>
              </a:rPr>
              <a:t> знаний – цель выдавать </a:t>
            </a:r>
            <a:r>
              <a:rPr lang="ru-RU" sz="2400" dirty="0">
                <a:solidFill>
                  <a:schemeClr val="bg1"/>
                </a:solidFill>
              </a:rPr>
              <a:t>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для нескольких </a:t>
            </a:r>
            <a:r>
              <a:rPr lang="ru-RU" sz="2400" dirty="0">
                <a:solidFill>
                  <a:schemeClr val="bg1"/>
                </a:solidFill>
              </a:rPr>
              <a:t>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</a:t>
            </a:r>
            <a:r>
              <a:rPr lang="ru-RU" sz="2400" dirty="0" smtClean="0">
                <a:solidFill>
                  <a:schemeClr val="bg1"/>
                </a:solidFill>
              </a:rPr>
              <a:t>изображения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smtClean="0">
                <a:solidFill>
                  <a:schemeClr val="bg1"/>
                </a:solidFill>
              </a:rPr>
              <a:t>в отличии от обычного </a:t>
            </a:r>
            <a:r>
              <a:rPr lang="en-US" sz="2400" dirty="0" smtClean="0">
                <a:solidFill>
                  <a:schemeClr val="bg1"/>
                </a:solidFill>
              </a:rPr>
              <a:t>contrastive </a:t>
            </a:r>
            <a:r>
              <a:rPr lang="en-US" sz="2400" dirty="0" err="1" smtClean="0">
                <a:solidFill>
                  <a:schemeClr val="bg1"/>
                </a:solidFill>
              </a:rPr>
              <a:t>learnin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не требуется явно негативных примеров)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dirty="0">
                <a:solidFill>
                  <a:schemeClr val="bg1"/>
                </a:solidFill>
              </a:rPr>
              <a:t>Multi-</a:t>
            </a:r>
            <a:r>
              <a:rPr lang="ru-RU" dirty="0" err="1">
                <a:solidFill>
                  <a:schemeClr val="bg1"/>
                </a:solidFill>
              </a:rPr>
              <a:t>Crop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Augmentation</a:t>
            </a:r>
            <a:r>
              <a:rPr lang="ru-RU" dirty="0">
                <a:solidFill>
                  <a:schemeClr val="bg1"/>
                </a:solidFill>
              </a:rPr>
              <a:t>: </a:t>
            </a:r>
            <a:r>
              <a:rPr lang="ru-RU" dirty="0">
                <a:solidFill>
                  <a:schemeClr val="bg1"/>
                </a:solidFill>
              </a:rPr>
              <a:t>несколько </a:t>
            </a:r>
            <a:r>
              <a:rPr lang="ru-RU" dirty="0" err="1">
                <a:solidFill>
                  <a:schemeClr val="bg1"/>
                </a:solidFill>
              </a:rPr>
              <a:t>кропов</a:t>
            </a:r>
            <a:r>
              <a:rPr lang="ru-RU" dirty="0">
                <a:solidFill>
                  <a:schemeClr val="bg1"/>
                </a:solidFill>
              </a:rPr>
              <a:t> с разной аугментаций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ru-RU" sz="2400" dirty="0" err="1" smtClean="0">
                <a:solidFill>
                  <a:schemeClr val="bg1"/>
                </a:solidFill>
              </a:rPr>
              <a:t>Student</a:t>
            </a:r>
            <a:r>
              <a:rPr lang="ru-RU" sz="2400" dirty="0" smtClean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 Обучается стандартным методом </a:t>
            </a:r>
            <a:r>
              <a:rPr lang="en-US" sz="2400" dirty="0" err="1" smtClean="0">
                <a:solidFill>
                  <a:schemeClr val="bg1"/>
                </a:solidFill>
              </a:rPr>
              <a:t>backprop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400" dirty="0" smtClean="0">
                <a:solidFill>
                  <a:schemeClr val="bg1"/>
                </a:solidFill>
              </a:rPr>
              <a:t>Teacher: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В</a:t>
            </a:r>
            <a:r>
              <a:rPr lang="ru-RU" sz="2400" dirty="0" smtClean="0">
                <a:solidFill>
                  <a:schemeClr val="bg1"/>
                </a:solidFill>
              </a:rPr>
              <a:t>еса </a:t>
            </a:r>
            <a:r>
              <a:rPr lang="ru-RU" sz="2400" dirty="0">
                <a:solidFill>
                  <a:schemeClr val="bg1"/>
                </a:solidFill>
              </a:rPr>
              <a:t>обновляются </a:t>
            </a:r>
            <a:r>
              <a:rPr lang="ru-RU" sz="2400" dirty="0">
                <a:solidFill>
                  <a:schemeClr val="bg1"/>
                </a:solidFill>
              </a:rPr>
              <a:t>скользящим средним весов </a:t>
            </a:r>
            <a:r>
              <a:rPr lang="ru-RU" sz="2400" dirty="0" smtClean="0">
                <a:solidFill>
                  <a:schemeClr val="bg1"/>
                </a:solidFill>
              </a:rPr>
              <a:t>студента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momentum encoder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ru-RU" dirty="0">
                <a:solidFill>
                  <a:schemeClr val="bg1"/>
                </a:solidFill>
              </a:rPr>
              <a:t>У</a:t>
            </a:r>
            <a:r>
              <a:rPr lang="ru-RU" dirty="0" smtClean="0">
                <a:solidFill>
                  <a:schemeClr val="bg1"/>
                </a:solidFill>
              </a:rPr>
              <a:t>читель </a:t>
            </a:r>
            <a:r>
              <a:rPr lang="ru-RU" dirty="0">
                <a:solidFill>
                  <a:schemeClr val="bg1"/>
                </a:solidFill>
              </a:rPr>
              <a:t>- это </a:t>
            </a:r>
            <a:r>
              <a:rPr lang="ru-RU" dirty="0">
                <a:solidFill>
                  <a:schemeClr val="bg1"/>
                </a:solidFill>
              </a:rPr>
              <a:t>более стабильной версией студента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868315" y="6615757"/>
            <a:ext cx="65427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6753225" y="6500341"/>
            <a:ext cx="60998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6638841"/>
            <a:ext cx="66675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967921" y="655268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https://theaisummer.com/self-supervised-representation-learning-computer-vision/</a:t>
            </a:r>
          </a:p>
        </p:txBody>
      </p:sp>
      <p:grpSp>
        <p:nvGrpSpPr>
          <p:cNvPr id="27" name="Группа 26"/>
          <p:cNvGrpSpPr/>
          <p:nvPr/>
        </p:nvGrpSpPr>
        <p:grpSpPr>
          <a:xfrm>
            <a:off x="289944" y="3923841"/>
            <a:ext cx="11156741" cy="2691916"/>
            <a:chOff x="340660" y="3933782"/>
            <a:chExt cx="11156741" cy="2691916"/>
          </a:xfrm>
        </p:grpSpPr>
        <p:grpSp>
          <p:nvGrpSpPr>
            <p:cNvPr id="23" name="Группа 22"/>
            <p:cNvGrpSpPr/>
            <p:nvPr/>
          </p:nvGrpSpPr>
          <p:grpSpPr>
            <a:xfrm>
              <a:off x="340660" y="3933782"/>
              <a:ext cx="11156741" cy="2691916"/>
              <a:chOff x="266375" y="3748794"/>
              <a:chExt cx="11156741" cy="2691916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266375" y="3777178"/>
                <a:ext cx="11156741" cy="26635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12" name="Группа 11"/>
              <p:cNvGrpSpPr/>
              <p:nvPr/>
            </p:nvGrpSpPr>
            <p:grpSpPr>
              <a:xfrm>
                <a:off x="5579924" y="3748794"/>
                <a:ext cx="5843192" cy="2691916"/>
                <a:chOff x="5646474" y="3010620"/>
                <a:chExt cx="5843192" cy="2691916"/>
              </a:xfrm>
            </p:grpSpPr>
            <p:pic>
              <p:nvPicPr>
                <p:cNvPr id="3" name="Рисунок 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8759"/>
                <a:stretch/>
              </p:blipFill>
              <p:spPr>
                <a:xfrm>
                  <a:off x="5646474" y="3010620"/>
                  <a:ext cx="5843192" cy="2691916"/>
                </a:xfrm>
                <a:prstGeom prst="rect">
                  <a:avLst/>
                </a:prstGeom>
              </p:spPr>
            </p:pic>
            <p:cxnSp>
              <p:nvCxnSpPr>
                <p:cNvPr id="10" name="Прямая со стрелкой 9"/>
                <p:cNvCxnSpPr/>
                <p:nvPr/>
              </p:nvCxnSpPr>
              <p:spPr>
                <a:xfrm>
                  <a:off x="7785100" y="4051300"/>
                  <a:ext cx="0" cy="6858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7235584" y="4312717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ema</a:t>
                  </a:r>
                  <a:endParaRPr lang="ru-RU" dirty="0"/>
                </a:p>
              </p:txBody>
            </p:sp>
          </p:grpSp>
          <p:sp>
            <p:nvSpPr>
              <p:cNvPr id="13" name="Прямоугольник 12"/>
              <p:cNvSpPr/>
              <p:nvPr/>
            </p:nvSpPr>
            <p:spPr>
              <a:xfrm>
                <a:off x="5573596" y="5133919"/>
                <a:ext cx="1261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Global crop</a:t>
                </a:r>
                <a:endParaRPr lang="ru-RU" dirty="0"/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3786954" y="3748794"/>
                <a:ext cx="112607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Local and global crops</a:t>
                </a:r>
                <a:endParaRPr lang="ru-RU" dirty="0"/>
              </a:p>
            </p:txBody>
          </p:sp>
          <p:sp>
            <p:nvSpPr>
              <p:cNvPr id="15" name="Прямоугольник 14"/>
              <p:cNvSpPr/>
              <p:nvPr/>
            </p:nvSpPr>
            <p:spPr>
              <a:xfrm>
                <a:off x="8432404" y="5040756"/>
                <a:ext cx="2019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err="1" smtClean="0"/>
                  <a:t>Предотвр</a:t>
                </a:r>
                <a:r>
                  <a:rPr lang="ru-RU" dirty="0" smtClean="0"/>
                  <a:t>. </a:t>
                </a:r>
                <a:r>
                  <a:rPr lang="ru-RU" dirty="0" err="1" smtClean="0"/>
                  <a:t>колапса</a:t>
                </a:r>
                <a:endParaRPr lang="ru-RU" dirty="0"/>
              </a:p>
            </p:txBody>
          </p:sp>
          <p:pic>
            <p:nvPicPr>
              <p:cNvPr id="1026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276" r="56143" b="27798"/>
              <a:stretch/>
            </p:blipFill>
            <p:spPr bwMode="auto">
              <a:xfrm>
                <a:off x="279075" y="4199408"/>
                <a:ext cx="3341865" cy="1516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" t="33140" r="93263" b="55754"/>
              <a:stretch/>
            </p:blipFill>
            <p:spPr bwMode="auto">
              <a:xfrm>
                <a:off x="5602528" y="5444639"/>
                <a:ext cx="1066253" cy="975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Прямая со стрелкой 16"/>
              <p:cNvCxnSpPr/>
              <p:nvPr/>
            </p:nvCxnSpPr>
            <p:spPr>
              <a:xfrm>
                <a:off x="6729539" y="4397375"/>
                <a:ext cx="2364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 стрелкой 23"/>
              <p:cNvCxnSpPr/>
              <p:nvPr/>
            </p:nvCxnSpPr>
            <p:spPr>
              <a:xfrm>
                <a:off x="6753225" y="5895018"/>
                <a:ext cx="2364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" t="32706" r="95688" b="60558"/>
              <a:stretch/>
            </p:blipFill>
            <p:spPr bwMode="auto">
              <a:xfrm>
                <a:off x="5147780" y="3863335"/>
                <a:ext cx="799208" cy="7719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20" t="34845" r="66569" b="53966"/>
              <a:stretch/>
            </p:blipFill>
            <p:spPr bwMode="auto">
              <a:xfrm>
                <a:off x="5919031" y="3885846"/>
                <a:ext cx="818201" cy="793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66" t="54368" r="59188" b="35529"/>
              <a:stretch/>
            </p:blipFill>
            <p:spPr bwMode="auto">
              <a:xfrm>
                <a:off x="6066599" y="4338559"/>
                <a:ext cx="662940" cy="71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Grokking self-supervised (representation) learning: how it works in computer vision and why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93" t="37102" r="59607" b="53438"/>
              <a:stretch/>
            </p:blipFill>
            <p:spPr bwMode="auto">
              <a:xfrm>
                <a:off x="5432638" y="4464277"/>
                <a:ext cx="743651" cy="670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 descr="byol-model-architectur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" t="22815" r="74498" b="23370"/>
            <a:stretch/>
          </p:blipFill>
          <p:spPr bwMode="auto">
            <a:xfrm>
              <a:off x="4458240" y="4847968"/>
              <a:ext cx="1227039" cy="162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Dog augmentatio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1" t="60507" r="66572" b="25725"/>
          <a:stretch/>
        </p:blipFill>
        <p:spPr bwMode="auto">
          <a:xfrm>
            <a:off x="4878774" y="4551098"/>
            <a:ext cx="870148" cy="6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Полезное </a:t>
            </a:r>
            <a:r>
              <a:rPr lang="ru-RU" dirty="0" smtClean="0">
                <a:solidFill>
                  <a:schemeClr val="bg1"/>
                </a:solidFill>
              </a:rPr>
              <a:t>(эмерджентное) свойство </a:t>
            </a:r>
            <a:r>
              <a:rPr lang="en-US" dirty="0">
                <a:solidFill>
                  <a:schemeClr val="bg1"/>
                </a:solidFill>
              </a:rPr>
              <a:t>DINO </a:t>
            </a:r>
            <a:r>
              <a:rPr lang="ru-RU" dirty="0">
                <a:solidFill>
                  <a:schemeClr val="bg1"/>
                </a:solidFill>
              </a:rPr>
              <a:t>для моделей </a:t>
            </a:r>
            <a:r>
              <a:rPr lang="en-US" dirty="0" err="1">
                <a:solidFill>
                  <a:schemeClr val="bg1"/>
                </a:solidFill>
              </a:rPr>
              <a:t>ViT</a:t>
            </a:r>
            <a:r>
              <a:rPr lang="ru-RU" dirty="0">
                <a:solidFill>
                  <a:schemeClr val="bg1"/>
                </a:solidFill>
              </a:rPr>
              <a:t> . </a:t>
            </a:r>
          </a:p>
          <a:p>
            <a:r>
              <a:rPr lang="ru-RU" dirty="0">
                <a:solidFill>
                  <a:schemeClr val="bg1"/>
                </a:solidFill>
              </a:rPr>
              <a:t>Патчи моделей </a:t>
            </a:r>
            <a:r>
              <a:rPr lang="en-US" dirty="0" err="1">
                <a:solidFill>
                  <a:schemeClr val="bg1"/>
                </a:solidFill>
              </a:rPr>
              <a:t>ViT</a:t>
            </a:r>
            <a:r>
              <a:rPr lang="ru-RU" dirty="0">
                <a:solidFill>
                  <a:schemeClr val="bg1"/>
                </a:solidFill>
              </a:rPr>
              <a:t> при </a:t>
            </a:r>
            <a:r>
              <a:rPr lang="en-US" dirty="0">
                <a:solidFill>
                  <a:schemeClr val="bg1"/>
                </a:solidFill>
              </a:rPr>
              <a:t>DINO</a:t>
            </a:r>
            <a:r>
              <a:rPr lang="ru-RU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dirty="0">
                <a:solidFill>
                  <a:schemeClr val="bg1"/>
                </a:solidFill>
              </a:rPr>
              <a:t>DINO</a:t>
            </a:r>
            <a:r>
              <a:rPr lang="ru-RU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611779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3479208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631904"/>
            <a:ext cx="6099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15" y="3321717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948021" y="2645287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85850" y="5668214"/>
            <a:ext cx="43274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Inter"/>
              </a:rPr>
              <a:t>DINO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достигает </a:t>
            </a:r>
            <a:r>
              <a:rPr lang="ru-RU" sz="1400" dirty="0">
                <a:solidFill>
                  <a:schemeClr val="bg1"/>
                </a:solidFill>
                <a:latin typeface="Inter"/>
              </a:rPr>
              <a:t>78.3 % точности на </a:t>
            </a:r>
            <a:r>
              <a:rPr lang="ru-RU" sz="1400" dirty="0" err="1">
                <a:solidFill>
                  <a:schemeClr val="bg1"/>
                </a:solidFill>
                <a:latin typeface="Inter"/>
              </a:rPr>
              <a:t>ImageNet</a:t>
            </a:r>
            <a:r>
              <a:rPr lang="ru-RU" sz="1400" dirty="0">
                <a:solidFill>
                  <a:schemeClr val="bg1"/>
                </a:solidFill>
                <a:latin typeface="Inter"/>
              </a:rPr>
              <a:t> без дополнительного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дообучения</a:t>
            </a:r>
            <a:endParaRPr lang="en-US" sz="1400" dirty="0" smtClean="0">
              <a:solidFill>
                <a:schemeClr val="bg1"/>
              </a:solidFill>
              <a:latin typeface="Inter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Inter"/>
              </a:rPr>
              <a:t>Self-distillation </a:t>
            </a:r>
            <a:r>
              <a:rPr lang="ru-RU" sz="1400" dirty="0" smtClean="0">
                <a:solidFill>
                  <a:schemeClr val="bg1"/>
                </a:solidFill>
                <a:latin typeface="Inter"/>
              </a:rPr>
              <a:t>вообще не требует разметки!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 smtClean="0">
                <a:solidFill>
                  <a:schemeClr val="bg1"/>
                </a:solidFill>
              </a:rPr>
              <a:t>self-</a:t>
            </a:r>
            <a:r>
              <a:rPr lang="en" b="1" dirty="0" smtClean="0">
                <a:solidFill>
                  <a:schemeClr val="bg1"/>
                </a:solidFill>
              </a:rPr>
              <a:t>DI</a:t>
            </a:r>
            <a:r>
              <a:rPr lang="en" dirty="0" smtClean="0">
                <a:solidFill>
                  <a:schemeClr val="bg1"/>
                </a:solidFill>
              </a:rPr>
              <a:t>stillation </a:t>
            </a:r>
            <a:r>
              <a:rPr lang="en" dirty="0">
                <a:solidFill>
                  <a:schemeClr val="bg1"/>
                </a:solidFill>
              </a:rPr>
              <a:t>with </a:t>
            </a:r>
            <a:r>
              <a:rPr lang="en-US" b="1" dirty="0" smtClean="0">
                <a:solidFill>
                  <a:schemeClr val="bg1"/>
                </a:solidFill>
              </a:rPr>
              <a:t>NO</a:t>
            </a:r>
            <a:r>
              <a:rPr lang="en" b="1" dirty="0">
                <a:solidFill>
                  <a:schemeClr val="bg1"/>
                </a:solidFill>
              </a:rPr>
              <a:t>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751279"/>
            <a:ext cx="4199537" cy="418267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 Если при помощи DINO визуализировать категории объектов из популярного </a:t>
            </a:r>
            <a:r>
              <a:rPr lang="ru-RU" altLang="ru-RU" sz="2000" dirty="0" err="1">
                <a:solidFill>
                  <a:schemeClr val="bg1"/>
                </a:solidFill>
              </a:rPr>
              <a:t>датасета</a:t>
            </a:r>
            <a:r>
              <a:rPr lang="ru-RU" altLang="ru-RU" sz="2000" dirty="0">
                <a:solidFill>
                  <a:schemeClr val="bg1"/>
                </a:solidFill>
              </a:rPr>
              <a:t> </a:t>
            </a:r>
            <a:r>
              <a:rPr lang="ru-RU" altLang="ru-RU" sz="2000" dirty="0" err="1">
                <a:solidFill>
                  <a:schemeClr val="bg1"/>
                </a:solidFill>
              </a:rPr>
              <a:t>ImageNet</a:t>
            </a:r>
            <a:r>
              <a:rPr lang="ru-RU" altLang="ru-RU" sz="2000" dirty="0">
                <a:solidFill>
                  <a:schemeClr val="bg1"/>
                </a:solidFill>
              </a:rPr>
              <a:t>, можно увидеть, что похожие категории располагаются рядом друг с другом. Это говорит о том, что модели удаётся связать категории на основе визуальных свойств, подобно людям. Например, виды животных чётко разделены по структуре, напоминающей биологическую таксономию.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611779"/>
            <a:ext cx="6100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631904"/>
            <a:ext cx="60998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074" name="Picture 2" descr="https://neurohive.io/wp-content/uploads/2021/05/din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937" y="921501"/>
            <a:ext cx="7670151" cy="57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61720" y="6299081"/>
            <a:ext cx="4146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https://neurohive.io/ru/frameworki/dino/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9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C43-7BF1-5E77-7EB9-382426B8A9F5}"/>
              </a:ext>
            </a:extLst>
          </p:cNvPr>
          <p:cNvSpPr txBox="1"/>
          <p:nvPr/>
        </p:nvSpPr>
        <p:spPr>
          <a:xfrm>
            <a:off x="442586" y="6509041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amaarora.github.io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posts</a:t>
            </a:r>
            <a:r>
              <a:rPr lang="ru-RU" sz="1200" dirty="0">
                <a:solidFill>
                  <a:schemeClr val="bg1"/>
                </a:solidFill>
              </a:rPr>
              <a:t>/2023-03-06_Understanding_CLIP.html</a:t>
            </a: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DepthAnything</a:t>
            </a:r>
            <a:r>
              <a:rPr lang="en-US" dirty="0">
                <a:solidFill>
                  <a:schemeClr val="bg1"/>
                </a:solidFill>
              </a:rPr>
              <a:t> V1/V2 - </a:t>
            </a:r>
            <a:r>
              <a:rPr lang="ru-RU" dirty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Ground </a:t>
            </a:r>
            <a:r>
              <a:rPr lang="en-US" sz="4800" b="1" dirty="0" smtClean="0">
                <a:solidFill>
                  <a:schemeClr val="bg1"/>
                </a:solidFill>
              </a:rPr>
              <a:t>DINO </a:t>
            </a:r>
            <a:r>
              <a:rPr lang="en-US" sz="4800" b="1" dirty="0" smtClean="0">
                <a:solidFill>
                  <a:schemeClr val="bg1"/>
                </a:solidFill>
              </a:rPr>
              <a:t>Open Vocabulary </a:t>
            </a:r>
            <a:r>
              <a:rPr lang="en-US" sz="4800" b="1" dirty="0" err="1" smtClean="0">
                <a:solidFill>
                  <a:schemeClr val="bg1"/>
                </a:solidFill>
              </a:rPr>
              <a:t>obj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Ground DINO</a:t>
            </a:r>
            <a:r>
              <a:rPr lang="ru-RU" b="1" dirty="0" smtClean="0">
                <a:solidFill>
                  <a:schemeClr val="bg1"/>
                </a:solidFill>
              </a:rPr>
              <a:t> – идея добавить </a:t>
            </a:r>
            <a:r>
              <a:rPr lang="en-US" b="1" dirty="0" smtClean="0">
                <a:solidFill>
                  <a:schemeClr val="bg1"/>
                </a:solidFill>
              </a:rPr>
              <a:t>cross-modality attention </a:t>
            </a:r>
            <a:r>
              <a:rPr lang="ru-RU" b="1" dirty="0" smtClean="0">
                <a:solidFill>
                  <a:schemeClr val="bg1"/>
                </a:solidFill>
              </a:rPr>
              <a:t>поверх </a:t>
            </a:r>
            <a:r>
              <a:rPr lang="en-US" b="1" dirty="0" smtClean="0">
                <a:solidFill>
                  <a:schemeClr val="bg1"/>
                </a:solidFill>
              </a:rPr>
              <a:t>DETR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ru-RU" b="1" dirty="0" err="1">
                <a:solidFill>
                  <a:schemeClr val="bg1"/>
                </a:solidFill>
              </a:rPr>
              <a:t>Grounding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установление связи между текстовым описанием и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локальной </a:t>
            </a:r>
            <a:r>
              <a:rPr lang="ru-RU" dirty="0">
                <a:solidFill>
                  <a:schemeClr val="bg1"/>
                </a:solidFill>
              </a:rPr>
              <a:t>областью на изображении.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Таким образом добавляется </a:t>
            </a:r>
            <a:r>
              <a:rPr lang="en-US" b="1" dirty="0">
                <a:solidFill>
                  <a:schemeClr val="bg1"/>
                </a:solidFill>
              </a:rPr>
              <a:t>Open Vocabulary </a:t>
            </a:r>
            <a:r>
              <a:rPr lang="en-US" b="1" dirty="0" smtClean="0">
                <a:solidFill>
                  <a:schemeClr val="bg1"/>
                </a:solidFill>
              </a:rPr>
              <a:t>object detection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	zero-short object detection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31406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https://learnopencv.com/fine-tuning-grounding-dino/</a:t>
            </a:r>
          </a:p>
        </p:txBody>
      </p:sp>
      <p:pic>
        <p:nvPicPr>
          <p:cNvPr id="2050" name="Picture 2" descr="A schematic diagram illustrating Grounding DINO’s architecture. The diagram shows a closed-set detector comprising a backbone (e.g., ResNet, Swin), a neck module (e.g., DyHead, Encoder), and a head (e.g., ROIHead, Decoder), which process image features to output regions. Above this, a text encoder produces text features. Arrows indicate feature fusion at three points: Feature Fusion A between backbone and neck with Contrastive Loss A, Feature Fusion B between neck and query initialization, and Feature Fusion C at the head with Contrastive Loss B. The combination forms the open-set detector capable of grounding image regions to text prompt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323" y="3763993"/>
            <a:ext cx="5891122" cy="238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verall framework of Grounding DINO 1.5 se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" y="3065656"/>
            <a:ext cx="9031101" cy="32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543300" y="64023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https://www.digitalocean.com/community/tutorials/grounding-dino-1-5-open-set-object-detection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150744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Ground </a:t>
            </a:r>
            <a:r>
              <a:rPr lang="en-US" sz="4800" b="1" dirty="0" smtClean="0">
                <a:solidFill>
                  <a:schemeClr val="bg1"/>
                </a:solidFill>
              </a:rPr>
              <a:t>DINO </a:t>
            </a:r>
            <a:r>
              <a:rPr lang="en-US" sz="4800" b="1" dirty="0" smtClean="0">
                <a:solidFill>
                  <a:schemeClr val="bg1"/>
                </a:solidFill>
              </a:rPr>
              <a:t>Open Vocabulary </a:t>
            </a:r>
            <a:r>
              <a:rPr lang="en-US" sz="4800" b="1" dirty="0" err="1" smtClean="0">
                <a:solidFill>
                  <a:schemeClr val="bg1"/>
                </a:solidFill>
              </a:rPr>
              <a:t>obj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det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Главные элемент </a:t>
            </a:r>
            <a:r>
              <a:rPr lang="en-US" b="1" dirty="0" smtClean="0">
                <a:solidFill>
                  <a:schemeClr val="bg1"/>
                </a:solidFill>
              </a:rPr>
              <a:t>Text + Image Neck part</a:t>
            </a:r>
            <a:r>
              <a:rPr lang="ru-RU" b="1" dirty="0" smtClean="0">
                <a:solidFill>
                  <a:schemeClr val="bg1"/>
                </a:solidFill>
              </a:rPr>
              <a:t> и </a:t>
            </a:r>
            <a:r>
              <a:rPr lang="en-US" b="1" dirty="0" smtClean="0">
                <a:solidFill>
                  <a:schemeClr val="bg1"/>
                </a:solidFill>
              </a:rPr>
              <a:t>text2bbox decoder</a:t>
            </a:r>
            <a:endParaRPr lang="ru-RU" b="1" dirty="0" smtClean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Основная идея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Neck </a:t>
            </a:r>
            <a:r>
              <a:rPr lang="ru-RU" b="1" dirty="0" smtClean="0">
                <a:solidFill>
                  <a:schemeClr val="bg1"/>
                </a:solidFill>
              </a:rPr>
              <a:t>: микширование текстовых признаков и изображения.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b="1" dirty="0" smtClean="0">
                <a:solidFill>
                  <a:schemeClr val="bg1"/>
                </a:solidFill>
              </a:rPr>
              <a:t>Основная идея </a:t>
            </a:r>
            <a:r>
              <a:rPr lang="en-US" b="1" dirty="0" smtClean="0">
                <a:solidFill>
                  <a:schemeClr val="bg1"/>
                </a:solidFill>
              </a:rPr>
              <a:t>t</a:t>
            </a:r>
            <a:r>
              <a:rPr lang="en-US" b="1" dirty="0" smtClean="0">
                <a:solidFill>
                  <a:prstClr val="white"/>
                </a:solidFill>
              </a:rPr>
              <a:t>ext2bbox decoder</a:t>
            </a:r>
            <a:r>
              <a:rPr lang="ru-RU" b="1" dirty="0" smtClean="0">
                <a:solidFill>
                  <a:prstClr val="white"/>
                </a:solidFill>
              </a:rPr>
              <a:t> </a:t>
            </a:r>
            <a:r>
              <a:rPr lang="en-US" b="1" dirty="0" smtClean="0">
                <a:solidFill>
                  <a:prstClr val="white"/>
                </a:solidFill>
              </a:rPr>
              <a:t>: </a:t>
            </a:r>
            <a:r>
              <a:rPr lang="ru-RU" b="1" dirty="0" smtClean="0">
                <a:solidFill>
                  <a:prstClr val="white"/>
                </a:solidFill>
              </a:rPr>
              <a:t>отбор </a:t>
            </a:r>
            <a:r>
              <a:rPr lang="en-US" b="1" dirty="0" err="1" smtClean="0">
                <a:solidFill>
                  <a:prstClr val="white"/>
                </a:solidFill>
              </a:rPr>
              <a:t>bbox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ru-RU" b="1" dirty="0" smtClean="0">
                <a:solidFill>
                  <a:prstClr val="white"/>
                </a:solidFill>
              </a:rPr>
              <a:t> при помощи </a:t>
            </a:r>
            <a:r>
              <a:rPr lang="en-US" b="1" dirty="0" smtClean="0">
                <a:solidFill>
                  <a:prstClr val="white"/>
                </a:solidFill>
              </a:rPr>
              <a:t>text </a:t>
            </a:r>
            <a:r>
              <a:rPr lang="en-US" b="1" dirty="0" err="1" smtClean="0">
                <a:solidFill>
                  <a:prstClr val="white"/>
                </a:solidFill>
              </a:rPr>
              <a:t>k,v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  <a:r>
              <a:rPr lang="ru-RU" b="1" dirty="0" smtClean="0">
                <a:solidFill>
                  <a:prstClr val="white"/>
                </a:solidFill>
              </a:rPr>
              <a:t>и </a:t>
            </a:r>
            <a:r>
              <a:rPr lang="en-US" b="1" dirty="0" smtClean="0">
                <a:solidFill>
                  <a:prstClr val="white"/>
                </a:solidFill>
              </a:rPr>
              <a:t>image queries.</a:t>
            </a:r>
            <a:endParaRPr lang="ru-RU" b="1" dirty="0">
              <a:solidFill>
                <a:prstClr val="white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miro.medium.com/v2/resize:fit:1050/1*tNY2i-14MkZRB6B_NQIpg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r="6522" b="9272"/>
          <a:stretch/>
        </p:blipFill>
        <p:spPr bwMode="auto">
          <a:xfrm>
            <a:off x="3372411" y="2892683"/>
            <a:ext cx="5244660" cy="36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428" y="6577109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4095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https://blog.roboflow.com/grounding-dino-zero-shot-object-detection/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46" y="2892682"/>
            <a:ext cx="3149025" cy="36636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790852" y="5587207"/>
            <a:ext cx="661987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BERT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871280" y="5584429"/>
            <a:ext cx="767268" cy="30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60375" y="649096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https://pyimagesearch.com/2025/12/08/grounding-dino-open-vocabulary-object-detection-on-videos/</a:t>
            </a:r>
          </a:p>
        </p:txBody>
      </p:sp>
    </p:spTree>
    <p:extLst>
      <p:ext uri="{BB962C8B-B14F-4D97-AF65-F5344CB8AC3E}">
        <p14:creationId xmlns:p14="http://schemas.microsoft.com/office/powerpoint/2010/main" val="111244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YOLO-World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YOLO-World </a:t>
            </a:r>
            <a:r>
              <a:rPr lang="ru-RU" b="1" dirty="0" smtClean="0">
                <a:solidFill>
                  <a:schemeClr val="bg1"/>
                </a:solidFill>
              </a:rPr>
              <a:t>– </a:t>
            </a:r>
            <a:r>
              <a:rPr lang="en-US" b="1" dirty="0" smtClean="0">
                <a:solidFill>
                  <a:schemeClr val="bg1"/>
                </a:solidFill>
              </a:rPr>
              <a:t>Open Vocabulary YOLO (</a:t>
            </a:r>
            <a:r>
              <a:rPr lang="en-US" b="1" dirty="0">
                <a:solidFill>
                  <a:schemeClr val="bg1"/>
                </a:solidFill>
              </a:rPr>
              <a:t>Open Vocabulary object </a:t>
            </a:r>
            <a:r>
              <a:rPr lang="en-US" b="1" dirty="0" smtClean="0">
                <a:solidFill>
                  <a:schemeClr val="bg1"/>
                </a:solidFill>
              </a:rPr>
              <a:t>detection)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ru-RU" b="1" dirty="0" err="1">
                <a:solidFill>
                  <a:schemeClr val="bg1"/>
                </a:solidFill>
              </a:rPr>
              <a:t>Grounding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установление связи между текстовым описанием и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локальной областью на изображении.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Не требуется </a:t>
            </a:r>
            <a:r>
              <a:rPr lang="en-US" dirty="0" smtClean="0">
                <a:solidFill>
                  <a:schemeClr val="bg1"/>
                </a:solidFill>
              </a:rPr>
              <a:t>NMS, anchors – </a:t>
            </a:r>
            <a:r>
              <a:rPr lang="ru-RU" dirty="0" smtClean="0">
                <a:solidFill>
                  <a:schemeClr val="bg1"/>
                </a:solidFill>
              </a:rPr>
              <a:t>отбор </a:t>
            </a:r>
            <a:r>
              <a:rPr lang="en-US" dirty="0" smtClean="0">
                <a:solidFill>
                  <a:schemeClr val="bg1"/>
                </a:solidFill>
              </a:rPr>
              <a:t>ROI</a:t>
            </a:r>
            <a:r>
              <a:rPr lang="ru-RU" dirty="0" smtClean="0">
                <a:solidFill>
                  <a:schemeClr val="bg1"/>
                </a:solidFill>
              </a:rPr>
              <a:t> по </a:t>
            </a:r>
            <a:r>
              <a:rPr lang="en-US" dirty="0" smtClean="0">
                <a:solidFill>
                  <a:schemeClr val="bg1"/>
                </a:solidFill>
              </a:rPr>
              <a:t>query </a:t>
            </a:r>
            <a:r>
              <a:rPr lang="ru-RU" dirty="0" err="1" smtClean="0">
                <a:solidFill>
                  <a:schemeClr val="bg1"/>
                </a:solidFill>
              </a:rPr>
              <a:t>словоря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		zero-short object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22573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https://habr.com/ru/articles/791154/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653" y="3073488"/>
            <a:ext cx="8114521" cy="34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7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habrastorage.org/r/w1560/getpro/habr/upload_files/663/185/d16/663185d1699ead60d29fee72a905dc5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141" r="-1" b="-6367"/>
          <a:stretch/>
        </p:blipFill>
        <p:spPr bwMode="auto">
          <a:xfrm>
            <a:off x="19049" y="2963986"/>
            <a:ext cx="12142417" cy="36577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YOLO-World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2045372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NECK - Re-</a:t>
            </a:r>
            <a:r>
              <a:rPr lang="en-US" sz="2400" b="1" dirty="0" err="1" smtClean="0">
                <a:solidFill>
                  <a:schemeClr val="bg1"/>
                </a:solidFill>
              </a:rPr>
              <a:t>parameterizable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Vision-Language </a:t>
            </a:r>
            <a:r>
              <a:rPr lang="en-US" sz="2400" b="1" dirty="0" smtClean="0">
                <a:solidFill>
                  <a:schemeClr val="bg1"/>
                </a:solidFill>
              </a:rPr>
              <a:t>PAN: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I-pooling – Image2text embedding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T-CSP – </a:t>
            </a:r>
            <a:r>
              <a:rPr lang="ru-RU" sz="2400" b="1" dirty="0" smtClean="0">
                <a:solidFill>
                  <a:schemeClr val="bg1"/>
                </a:solidFill>
              </a:rPr>
              <a:t>добавление текста к изображению.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Box </a:t>
            </a:r>
            <a:r>
              <a:rPr lang="en-US" sz="2400" b="1" dirty="0" smtClean="0">
                <a:solidFill>
                  <a:schemeClr val="bg1"/>
                </a:solidFill>
              </a:rPr>
              <a:t>Head</a:t>
            </a:r>
            <a:r>
              <a:rPr lang="ru-RU" sz="2400" b="1" dirty="0" smtClean="0">
                <a:solidFill>
                  <a:schemeClr val="bg1"/>
                </a:solidFill>
              </a:rPr>
              <a:t> – предсказание  рамок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Text Contrastive </a:t>
            </a:r>
            <a:r>
              <a:rPr lang="en-US" sz="2400" b="1" dirty="0" smtClean="0">
                <a:solidFill>
                  <a:schemeClr val="bg1"/>
                </a:solidFill>
              </a:rPr>
              <a:t>Head</a:t>
            </a:r>
            <a:r>
              <a:rPr lang="ru-RU" sz="2400" b="1" dirty="0" smtClean="0">
                <a:solidFill>
                  <a:schemeClr val="bg1"/>
                </a:solidFill>
              </a:rPr>
              <a:t> -  сопоставление рамок и текста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28" y="6533201"/>
            <a:ext cx="10368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https://medium.com/axinc-ai/grounding-dino-detect-any-object-from-text-29808580cb32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48021" y="6564524"/>
            <a:ext cx="22573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https://habr.com/ru/articles/791154/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6" name="AutoShape 4" descr="https://blog.roboflow.com/content/images/2024/04/image-125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https://habrastorage.org/r/w1560/getpro/habr/upload_files/364/220/3d6/3642203d63c0a3907bbfe9c36e19729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" y="2960286"/>
            <a:ext cx="8114521" cy="34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95537" y="5442209"/>
            <a:ext cx="862642" cy="49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YOLO8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883393" y="3415001"/>
            <a:ext cx="862642" cy="49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CLIP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8039100" y="3120472"/>
            <a:ext cx="0" cy="3324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8459742" y="6311118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 adding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0310604" y="6318022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Img2text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050292" y="2827184"/>
            <a:ext cx="1690097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Neck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 rot="5400000">
            <a:off x="4435675" y="3515101"/>
            <a:ext cx="698922" cy="253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Neck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039100" y="10027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</a:rPr>
              <a:t>YOLO Detector – yolo 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</a:rPr>
              <a:t>Text Encoder – CLIP</a:t>
            </a:r>
          </a:p>
        </p:txBody>
      </p:sp>
    </p:spTree>
    <p:extLst>
      <p:ext uri="{BB962C8B-B14F-4D97-AF65-F5344CB8AC3E}">
        <p14:creationId xmlns:p14="http://schemas.microsoft.com/office/powerpoint/2010/main" val="321099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88" y="3195586"/>
            <a:ext cx="6471048" cy="401912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63112" y="5884738"/>
            <a:ext cx="3526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https://github.com/huggingface/nanoVLM/tree/main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36293" y="5613367"/>
            <a:ext cx="2645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https://huggingface.co/blog/vlms-2025</a:t>
            </a:r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725724" y="2164088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3964" y="2428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3" y="798507"/>
            <a:ext cx="550080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1 pre-training</a:t>
            </a:r>
            <a:r>
              <a:rPr lang="ru-RU" sz="23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300" dirty="0">
                <a:solidFill>
                  <a:schemeClr val="bg1"/>
                </a:solidFill>
              </a:rPr>
              <a:t>LLM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2 multi-task — </a:t>
            </a:r>
            <a:r>
              <a:rPr lang="ru-RU" sz="2300" dirty="0">
                <a:solidFill>
                  <a:schemeClr val="bg1"/>
                </a:solidFill>
              </a:rPr>
              <a:t>всё обучается совместно.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3 SFT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 — </a:t>
            </a:r>
            <a:r>
              <a:rPr lang="ru-RU" sz="2300" dirty="0">
                <a:solidFill>
                  <a:schemeClr val="bg1"/>
                </a:solidFill>
              </a:rPr>
              <a:t>замораживается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дообучается</a:t>
            </a:r>
            <a:r>
              <a:rPr lang="ru-RU" sz="2300" dirty="0">
                <a:solidFill>
                  <a:schemeClr val="bg1"/>
                </a:solidFill>
              </a:rPr>
              <a:t> адаптер + </a:t>
            </a:r>
            <a:r>
              <a:rPr lang="en" sz="23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117013" y="6581045"/>
            <a:ext cx="610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rohitbandaru.github.io</a:t>
            </a:r>
            <a:r>
              <a:rPr lang="en-US" sz="1400" dirty="0">
                <a:solidFill>
                  <a:schemeClr val="bg1"/>
                </a:solidFill>
              </a:rPr>
              <a:t>/blog/Vision-Language-Models/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1580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29" y="4264104"/>
            <a:ext cx="5997726" cy="2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10232" y="116766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DeepSeek</a:t>
            </a:r>
            <a:r>
              <a:rPr lang="en-US" sz="4800" b="1" dirty="0">
                <a:solidFill>
                  <a:schemeClr val="bg1"/>
                </a:solidFill>
              </a:rPr>
              <a:t>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 txBox="1">
            <a:spLocks/>
          </p:cNvSpPr>
          <p:nvPr/>
        </p:nvSpPr>
        <p:spPr>
          <a:xfrm>
            <a:off x="5914206" y="746385"/>
            <a:ext cx="6051651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</a:t>
            </a:r>
            <a:r>
              <a:rPr lang="en-US" sz="2300" dirty="0" err="1">
                <a:solidFill>
                  <a:schemeClr val="bg1"/>
                </a:solidFill>
              </a:rPr>
              <a:t>SigLIP</a:t>
            </a:r>
            <a:r>
              <a:rPr lang="en-US" sz="2300" dirty="0">
                <a:solidFill>
                  <a:schemeClr val="bg1"/>
                </a:solidFill>
              </a:rPr>
              <a:t>/SAM-B</a:t>
            </a:r>
            <a:endParaRPr lang="en" sz="23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DeepSeek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CNN-based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1 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ViT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2 multi-task — </a:t>
            </a:r>
            <a:r>
              <a:rPr lang="ru-RU" sz="2400" dirty="0">
                <a:solidFill>
                  <a:schemeClr val="bg1"/>
                </a:solidFill>
              </a:rPr>
              <a:t>адаптер + </a:t>
            </a:r>
            <a:r>
              <a:rPr lang="en-US" sz="2400" dirty="0">
                <a:solidFill>
                  <a:schemeClr val="bg1"/>
                </a:solidFill>
              </a:rPr>
              <a:t>LLM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3 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en-US" sz="2400" dirty="0">
                <a:solidFill>
                  <a:schemeClr val="bg1"/>
                </a:solidFill>
              </a:rPr>
              <a:t>instruction-based fine-tuning</a:t>
            </a:r>
            <a:r>
              <a:rPr lang="en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83277" y="6642890"/>
            <a:ext cx="75511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https://sh-tsang.medium.com/brief-review-deepseek-vl-towards-real-world-vision-language-understanding-caf9838afd97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914206" y="-41877"/>
            <a:ext cx="0" cy="661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9508259" y="6569880"/>
            <a:ext cx="2541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https://habr.com/ru/articles/704710/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172198" y="6594933"/>
            <a:ext cx="3353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6197" y="6605339"/>
            <a:ext cx="64389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4430</TotalTime>
  <Words>3778</Words>
  <Application>Microsoft Office PowerPoint</Application>
  <PresentationFormat>Широкоэкранный</PresentationFormat>
  <Paragraphs>628</Paragraphs>
  <Slides>72</Slides>
  <Notes>2</Notes>
  <HiddenSlides>34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86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Inter</vt:lpstr>
      <vt:lpstr>Montserrat ExtraBold</vt:lpstr>
      <vt:lpstr>Montserrat SemiBold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Ground DINO Open Vocabulary obj det</vt:lpstr>
      <vt:lpstr>Ground DINO Open Vocabulary obj det</vt:lpstr>
      <vt:lpstr>YOLO-World</vt:lpstr>
      <vt:lpstr>YOLO-World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Open-Vocabulary VLM</vt:lpstr>
      <vt:lpstr>Open-Vocabulary VLM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87</cp:revision>
  <dcterms:created xsi:type="dcterms:W3CDTF">2021-12-17T14:10:12Z</dcterms:created>
  <dcterms:modified xsi:type="dcterms:W3CDTF">2025-12-18T12:34:25Z</dcterms:modified>
</cp:coreProperties>
</file>